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470" r:id="rId2"/>
    <p:sldId id="471" r:id="rId3"/>
    <p:sldId id="472" r:id="rId4"/>
    <p:sldId id="473" r:id="rId5"/>
  </p:sldIdLst>
  <p:sldSz cx="9144000" cy="5143500" type="screen16x9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1">
          <p15:clr>
            <a:srgbClr val="A4A3A4"/>
          </p15:clr>
        </p15:guide>
        <p15:guide id="2" pos="2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B"/>
    <a:srgbClr val="333333"/>
    <a:srgbClr val="AB0520"/>
    <a:srgbClr val="C8D9D8"/>
    <a:srgbClr val="6F868D"/>
    <a:srgbClr val="83B1E3"/>
    <a:srgbClr val="0686EF"/>
    <a:srgbClr val="FAD7AA"/>
    <a:srgbClr val="8BBEE2"/>
    <a:srgbClr val="BE0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8" autoAdjust="0"/>
    <p:restoredTop sz="94048" autoAdjust="0"/>
  </p:normalViewPr>
  <p:slideViewPr>
    <p:cSldViewPr snapToGrid="0">
      <p:cViewPr varScale="1">
        <p:scale>
          <a:sx n="94" d="100"/>
          <a:sy n="94" d="100"/>
        </p:scale>
        <p:origin x="696" y="66"/>
      </p:cViewPr>
      <p:guideLst>
        <p:guide orient="horz" pos="311"/>
        <p:guide pos="2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E3684C-F081-544B-8C90-A5795DCABDF2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41DD33-2A06-9443-920E-9A8794B89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44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2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14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41DD33-2A06-9443-920E-9A8794B892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8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53206"/>
            <a:ext cx="7772400" cy="11017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SAMPLE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431336"/>
            <a:ext cx="6400800" cy="828662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Sample text or subtitle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8CD09-1EE7-8745-AB3C-21E7A359E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6813" y="4015014"/>
            <a:ext cx="2256972" cy="1128486"/>
          </a:xfrm>
          <a:prstGeom prst="rect">
            <a:avLst/>
          </a:prstGeom>
        </p:spPr>
      </p:pic>
      <p:pic>
        <p:nvPicPr>
          <p:cNvPr id="7" name="Picture 6" descr="triangles_re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99" y="998277"/>
            <a:ext cx="606552" cy="8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361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 algn="l"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765443" y="1713986"/>
            <a:ext cx="3599264" cy="2971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idx="13"/>
          </p:nvPr>
        </p:nvSpPr>
        <p:spPr>
          <a:xfrm>
            <a:off x="4723271" y="1713986"/>
            <a:ext cx="3599264" cy="2971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216821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 algn="l"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17539-672D-2847-B799-9A2A8D95C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950387" y="2157897"/>
            <a:ext cx="3845859" cy="1418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Basic Paragraph.</a:t>
            </a:r>
            <a:r>
              <a:rPr lang="en-US" baseline="0" dirty="0"/>
              <a:t> </a:t>
            </a:r>
            <a:r>
              <a:rPr lang="en-US" dirty="0"/>
              <a:t>This is what the text would look</a:t>
            </a:r>
            <a:r>
              <a:rPr lang="en-US" baseline="0" dirty="0"/>
              <a:t> like in a paragraph. This is what the text would look like in a paragraph. This is what the text would look like.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1" hasCustomPrompt="1"/>
          </p:nvPr>
        </p:nvSpPr>
        <p:spPr>
          <a:xfrm>
            <a:off x="930172" y="1817064"/>
            <a:ext cx="3845859" cy="35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>
                <a:solidFill>
                  <a:srgbClr val="AB052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PARAGRAPH TITLE</a:t>
            </a:r>
          </a:p>
        </p:txBody>
      </p:sp>
    </p:spTree>
    <p:extLst>
      <p:ext uri="{BB962C8B-B14F-4D97-AF65-F5344CB8AC3E}">
        <p14:creationId xmlns:p14="http://schemas.microsoft.com/office/powerpoint/2010/main" val="138943631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aragrap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 algn="l"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987377" y="1664663"/>
            <a:ext cx="3377331" cy="2929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Basic Paragraph.</a:t>
            </a:r>
            <a:r>
              <a:rPr lang="en-US" baseline="0" dirty="0"/>
              <a:t> </a:t>
            </a:r>
            <a:r>
              <a:rPr lang="en-US" dirty="0"/>
              <a:t>This is what the text would look</a:t>
            </a:r>
            <a:r>
              <a:rPr lang="en-US" baseline="0" dirty="0"/>
              <a:t> like in a paragraph. This is what the text would look like in a paragraph. This is what the text would look like.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idx="13" hasCustomPrompt="1"/>
          </p:nvPr>
        </p:nvSpPr>
        <p:spPr>
          <a:xfrm>
            <a:off x="4772589" y="1664663"/>
            <a:ext cx="3377331" cy="2929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Basic Paragraph.</a:t>
            </a:r>
            <a:r>
              <a:rPr lang="en-US" baseline="0" dirty="0"/>
              <a:t> </a:t>
            </a:r>
            <a:r>
              <a:rPr lang="en-US" dirty="0"/>
              <a:t>This is what the text would look</a:t>
            </a:r>
            <a:r>
              <a:rPr lang="en-US" baseline="0" dirty="0"/>
              <a:t> like in a paragraph. This is what the text would look like in a paragraph. This is what the text would look like.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2931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 algn="l"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17539-672D-2847-B799-9A2A8D95C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 bwMode="auto">
          <a:xfrm>
            <a:off x="4641547" y="1350987"/>
            <a:ext cx="3291626" cy="207959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800"/>
              </a:spcBef>
              <a:spcAft>
                <a:spcPct val="0"/>
              </a:spcAft>
              <a:buNone/>
              <a:defRPr sz="2000" baseline="0">
                <a:solidFill>
                  <a:srgbClr val="FFFFFF"/>
                </a:solidFill>
                <a:latin typeface="+mn-lt"/>
                <a:ea typeface="+mn-ea"/>
                <a:cs typeface="Times New Roman"/>
                <a:sym typeface="Calibri" charset="0"/>
              </a:defRPr>
            </a:lvl1pPr>
            <a:lvl2pPr marL="457200" indent="0" algn="ctr" rtl="0" eaLnBrk="0" fontAlgn="base" hangingPunct="0">
              <a:spcBef>
                <a:spcPts val="700"/>
              </a:spcBef>
              <a:spcAft>
                <a:spcPct val="0"/>
              </a:spcAft>
              <a:buNone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 charset="0"/>
              </a:defRPr>
            </a:lvl2pPr>
            <a:lvl3pPr marL="914400" indent="0" algn="ctr" rtl="0" eaLnBrk="0" fontAlgn="base" hangingPunct="0">
              <a:spcBef>
                <a:spcPts val="600"/>
              </a:spcBef>
              <a:spcAft>
                <a:spcPct val="0"/>
              </a:spcAft>
              <a:buNone/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 charset="0"/>
              </a:defRPr>
            </a:lvl3pPr>
            <a:lvl4pPr marL="1371600" indent="0" algn="ctr" rtl="0" eaLnBrk="0" fontAlgn="base" hangingPunct="0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 charset="0"/>
              </a:defRPr>
            </a:lvl4pPr>
            <a:lvl5pPr marL="1828800" indent="0" algn="ctr" rtl="0" eaLnBrk="0" fontAlgn="base" hangingPunct="0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 charset="0"/>
              </a:defRPr>
            </a:lvl5pPr>
            <a:lvl6pPr marL="2286000" indent="0" algn="ctr" rtl="0" fontAlgn="base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743200" indent="0" algn="ctr" rtl="0" fontAlgn="base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3200400" indent="0" algn="ctr" rtl="0" fontAlgn="base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657600" indent="0" algn="ctr" rtl="0" fontAlgn="base">
              <a:spcBef>
                <a:spcPts val="500"/>
              </a:spcBef>
              <a:spcAft>
                <a:spcPct val="0"/>
              </a:spcAft>
              <a:buNone/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209963" y="1575377"/>
            <a:ext cx="6467763" cy="1314450"/>
          </a:xfrm>
        </p:spPr>
        <p:txBody>
          <a:bodyPr/>
          <a:lstStyle>
            <a:lvl1pPr algn="l">
              <a:defRPr sz="2800" b="0">
                <a:solidFill>
                  <a:schemeClr val="tx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894416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87895"/>
            <a:ext cx="5486400" cy="30861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297179"/>
            <a:ext cx="5486400" cy="40087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IMAGE CAPTION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 algn="l"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</p:spTree>
    <p:extLst>
      <p:ext uri="{BB962C8B-B14F-4D97-AF65-F5344CB8AC3E}">
        <p14:creationId xmlns:p14="http://schemas.microsoft.com/office/powerpoint/2010/main" val="186557126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Aligne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291" y="0"/>
            <a:ext cx="7772400" cy="1103313"/>
          </a:xfrm>
        </p:spPr>
        <p:txBody>
          <a:bodyPr/>
          <a:lstStyle>
            <a:lvl1pPr algn="l">
              <a:defRPr sz="2000" baseline="0">
                <a:solidFill>
                  <a:srgbClr val="0C234B"/>
                </a:solidFill>
              </a:defRPr>
            </a:lvl1pPr>
          </a:lstStyle>
          <a:p>
            <a:r>
              <a:rPr lang="en-US" dirty="0"/>
              <a:t>SAMPLE HEADER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17539-672D-2847-B799-9A2A8D95C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79135" y="1109775"/>
            <a:ext cx="2255330" cy="2219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Basic Paragraph.</a:t>
            </a:r>
            <a:r>
              <a:rPr lang="en-US" baseline="0" dirty="0"/>
              <a:t> </a:t>
            </a:r>
            <a:r>
              <a:rPr lang="en-US" dirty="0"/>
              <a:t>This is what the text would look</a:t>
            </a:r>
            <a:r>
              <a:rPr lang="en-US" baseline="0" dirty="0"/>
              <a:t> like in a paragraph. This is what the text would look like in a paragraph. This is what the text would look like.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3049915" y="1187895"/>
            <a:ext cx="5486400" cy="30861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49915" y="4297179"/>
            <a:ext cx="5486400" cy="400870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IMAGE CAPTION</a:t>
            </a:r>
          </a:p>
        </p:txBody>
      </p:sp>
    </p:spTree>
    <p:extLst>
      <p:ext uri="{BB962C8B-B14F-4D97-AF65-F5344CB8AC3E}">
        <p14:creationId xmlns:p14="http://schemas.microsoft.com/office/powerpoint/2010/main" val="15498629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3B0AC-9194-3147-91C1-7FC7FBA87A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2130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97025"/>
            <a:ext cx="7772400" cy="11033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charset="0"/>
              </a:rPr>
              <a:t>Click to edit Master title style</a:t>
            </a:r>
            <a:endParaRPr lang="en-US" dirty="0">
              <a:sym typeface="Calibri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2914650"/>
            <a:ext cx="6400800" cy="195603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  <a:endParaRPr lang="en-US" dirty="0">
              <a:sym typeface="Calibri" charset="0"/>
            </a:endParaRPr>
          </a:p>
        </p:txBody>
      </p:sp>
      <p:pic>
        <p:nvPicPr>
          <p:cNvPr id="8" name="Picture 7" descr="triangle_page#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118" y="4825556"/>
            <a:ext cx="575518" cy="317944"/>
          </a:xfrm>
          <a:prstGeom prst="rect">
            <a:avLst/>
          </a:prstGeom>
        </p:spPr>
      </p:pic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4315389" y="4882202"/>
            <a:ext cx="505516" cy="26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+mn-lt"/>
                <a:ea typeface="ＭＳ Ｐゴシック" charset="0"/>
                <a:cs typeface="Calibri" charset="0"/>
                <a:sym typeface="Calibri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9pPr>
          </a:lstStyle>
          <a:p>
            <a:pPr>
              <a:defRPr/>
            </a:pPr>
            <a:fld id="{49B76813-089B-5346-A50D-90CF445FC7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8" r:id="rId2"/>
    <p:sldLayoutId id="2147483677" r:id="rId3"/>
    <p:sldLayoutId id="2147483687" r:id="rId4"/>
    <p:sldLayoutId id="2147483678" r:id="rId5"/>
    <p:sldLayoutId id="2147483692" r:id="rId6"/>
    <p:sldLayoutId id="2147483709" r:id="rId7"/>
    <p:sldLayoutId id="2147483708" r:id="rId8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>
          <a:solidFill>
            <a:srgbClr val="0C234B"/>
          </a:solidFill>
          <a:latin typeface="Verdana"/>
          <a:ea typeface="+mj-ea"/>
          <a:cs typeface="+mj-cs"/>
          <a:sym typeface="Calibri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titleStyle>
    <p:bodyStyle>
      <a:lvl1pPr marL="342900" indent="-342900" algn="ctr" rtl="0" eaLnBrk="1" fontAlgn="base" hangingPunct="1">
        <a:spcBef>
          <a:spcPts val="800"/>
        </a:spcBef>
        <a:spcAft>
          <a:spcPct val="0"/>
        </a:spcAft>
        <a:buClr>
          <a:srgbClr val="BE0B34"/>
        </a:buClr>
        <a:buFont typeface="Arial"/>
        <a:buChar char="•"/>
        <a:defRPr sz="2000">
          <a:solidFill>
            <a:srgbClr val="6F868D"/>
          </a:solidFill>
          <a:latin typeface="Verdana"/>
          <a:ea typeface="+mn-ea"/>
          <a:cs typeface="Verdana"/>
          <a:sym typeface="Calibri" charset="0"/>
        </a:defRPr>
      </a:lvl1pPr>
      <a:lvl2pPr marL="704850" indent="-285750" algn="ctr" rtl="0" eaLnBrk="1" fontAlgn="base" hangingPunct="1">
        <a:spcBef>
          <a:spcPts val="700"/>
        </a:spcBef>
        <a:spcAft>
          <a:spcPct val="0"/>
        </a:spcAft>
        <a:buClr>
          <a:srgbClr val="BE0B34"/>
        </a:buClr>
        <a:buFont typeface="Arial"/>
        <a:buChar char="•"/>
        <a:defRPr sz="1600">
          <a:solidFill>
            <a:srgbClr val="6F868D"/>
          </a:solidFill>
          <a:latin typeface="Verdana"/>
          <a:ea typeface="+mn-ea"/>
          <a:cs typeface="Verdana"/>
          <a:sym typeface="Calibri" charset="0"/>
        </a:defRPr>
      </a:lvl2pPr>
      <a:lvl3pPr marL="1047750" indent="-171450" algn="ctr" rtl="0" eaLnBrk="1" fontAlgn="base" hangingPunct="1">
        <a:spcBef>
          <a:spcPts val="600"/>
        </a:spcBef>
        <a:spcAft>
          <a:spcPct val="0"/>
        </a:spcAft>
        <a:buClr>
          <a:srgbClr val="BE0B34"/>
        </a:buClr>
        <a:buFont typeface="Arial"/>
        <a:buChar char="•"/>
        <a:defRPr sz="1200">
          <a:solidFill>
            <a:srgbClr val="6F868D"/>
          </a:solidFill>
          <a:latin typeface="Verdana"/>
          <a:ea typeface="+mn-ea"/>
          <a:cs typeface="Verdana"/>
          <a:sym typeface="Calibri" charset="0"/>
        </a:defRPr>
      </a:lvl3pPr>
      <a:lvl4pPr marL="1504950" indent="-171450" algn="ctr" rtl="0" eaLnBrk="1" fontAlgn="base" hangingPunct="1">
        <a:spcBef>
          <a:spcPts val="500"/>
        </a:spcBef>
        <a:spcAft>
          <a:spcPct val="0"/>
        </a:spcAft>
        <a:buClr>
          <a:srgbClr val="BE0B34"/>
        </a:buClr>
        <a:buFont typeface="Arial"/>
        <a:buChar char="•"/>
        <a:defRPr sz="1200">
          <a:solidFill>
            <a:srgbClr val="6F868D"/>
          </a:solidFill>
          <a:latin typeface="Verdana"/>
          <a:ea typeface="+mn-ea"/>
          <a:cs typeface="Verdana"/>
          <a:sym typeface="Calibri" charset="0"/>
        </a:defRPr>
      </a:lvl4pPr>
      <a:lvl5pPr marL="1962150" indent="-171450" algn="ctr" rtl="0" eaLnBrk="1" fontAlgn="base" hangingPunct="1">
        <a:spcBef>
          <a:spcPts val="500"/>
        </a:spcBef>
        <a:spcAft>
          <a:spcPct val="0"/>
        </a:spcAft>
        <a:buClr>
          <a:srgbClr val="BE0B34"/>
        </a:buClr>
        <a:buFont typeface="Arial"/>
        <a:buChar char="•"/>
        <a:defRPr sz="1200">
          <a:solidFill>
            <a:srgbClr val="6F868D"/>
          </a:solidFill>
          <a:latin typeface="Verdana"/>
          <a:ea typeface="+mn-ea"/>
          <a:cs typeface="Verdana"/>
          <a:sym typeface="Calibri" charset="0"/>
        </a:defRPr>
      </a:lvl5pPr>
      <a:lvl6pPr marL="22479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6pPr>
      <a:lvl7pPr marL="27051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7pPr>
      <a:lvl8pPr marL="31623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8pPr>
      <a:lvl9pPr marL="3619500" algn="ctr" rtl="0" eaLnBrk="1" fontAlgn="base" hangingPunct="1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DC966-7AD0-EA4E-8C39-C5095F046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8CD09-1EE7-8745-AB3C-21E7A359E5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75BEBEC-96BF-584E-AF6B-88069C370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291" y="0"/>
            <a:ext cx="8208338" cy="1103313"/>
          </a:xfrm>
        </p:spPr>
        <p:txBody>
          <a:bodyPr/>
          <a:lstStyle/>
          <a:p>
            <a:r>
              <a:rPr lang="en-US" sz="2800" dirty="0">
                <a:latin typeface="Century Gothic" panose="020B0502020202020204" pitchFamily="34" charset="0"/>
              </a:rPr>
              <a:t>What does research say about student-course surveys?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21C960-9663-BE41-9DEA-AF65CB8BF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16" y="1103313"/>
            <a:ext cx="8523513" cy="3582405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Results are weakly correlated to other measures of teaching effectiveness</a:t>
            </a:r>
          </a:p>
          <a:p>
            <a:r>
              <a:rPr lang="en-US" dirty="0">
                <a:latin typeface="Century Gothic" panose="020B0502020202020204" pitchFamily="34" charset="0"/>
              </a:rPr>
              <a:t>Results are often reported in statistically problematic ways</a:t>
            </a:r>
          </a:p>
          <a:p>
            <a:r>
              <a:rPr lang="en-US" dirty="0">
                <a:latin typeface="Century Gothic" panose="020B0502020202020204" pitchFamily="34" charset="0"/>
              </a:rPr>
              <a:t>Student responses are influenced by a variety of factors, including meeting time, class size, subject matter, grade expectation (and more. . . )</a:t>
            </a:r>
            <a:endParaRPr lang="en-US" dirty="0">
              <a:latin typeface="Century Gothic" panose="020B0502020202020204" pitchFamily="34" charset="0"/>
              <a:sym typeface="Wingdings" pitchFamily="2" charset="2"/>
            </a:endParaRPr>
          </a:p>
          <a:p>
            <a:pPr marL="419100" lvl="1" indent="0">
              <a:buNone/>
            </a:pPr>
            <a:endParaRPr lang="en-US" dirty="0">
              <a:latin typeface="Century Gothic" panose="020B0502020202020204" pitchFamily="34" charset="0"/>
              <a:sym typeface="Wingdings" pitchFamily="2" charset="2"/>
            </a:endParaRPr>
          </a:p>
          <a:p>
            <a:r>
              <a:rPr lang="en-US" b="1" dirty="0">
                <a:latin typeface="Century Gothic" panose="020B0502020202020204" pitchFamily="34" charset="0"/>
                <a:sym typeface="Wingdings" pitchFamily="2" charset="2"/>
              </a:rPr>
              <a:t>Student bias</a:t>
            </a:r>
            <a:r>
              <a:rPr lang="en-US" dirty="0">
                <a:latin typeface="Century Gothic" panose="020B0502020202020204" pitchFamily="34" charset="0"/>
                <a:sym typeface="Wingdings" pitchFamily="2" charset="2"/>
              </a:rPr>
              <a:t> influences responses, documented for: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  <a:sym typeface="Wingdings" pitchFamily="2" charset="2"/>
              </a:rPr>
              <a:t>Male vs. female instructors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  <a:sym typeface="Wingdings" pitchFamily="2" charset="2"/>
              </a:rPr>
              <a:t>Instructors’ racial and ethnic backgrounds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  <a:sym typeface="Wingdings" pitchFamily="2" charset="2"/>
              </a:rPr>
              <a:t>Instructors’ physical attributes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  <a:sym typeface="Wingdings" pitchFamily="2" charset="2"/>
              </a:rPr>
              <a:t>Gender-nonconforming instructors</a:t>
            </a:r>
          </a:p>
          <a:p>
            <a:pPr lvl="1"/>
            <a:r>
              <a:rPr lang="en-US" sz="1900" dirty="0">
                <a:latin typeface="Century Gothic" panose="020B0502020202020204" pitchFamily="34" charset="0"/>
                <a:sym typeface="Wingdings" pitchFamily="2" charset="2"/>
              </a:rPr>
              <a:t>And more. . . </a:t>
            </a:r>
          </a:p>
          <a:p>
            <a:endParaRPr lang="en-US" dirty="0">
              <a:latin typeface="Century Gothic" panose="020B0502020202020204" pitchFamily="34" charset="0"/>
              <a:sym typeface="Wingdings" pitchFamily="2" charset="2"/>
            </a:endParaRPr>
          </a:p>
          <a:p>
            <a:endParaRPr lang="en-US" dirty="0">
              <a:latin typeface="Century Gothic" panose="020B0502020202020204" pitchFamily="34" charset="0"/>
              <a:sym typeface="Wingdings" pitchFamily="2" charset="2"/>
            </a:endParaRPr>
          </a:p>
          <a:p>
            <a:pPr lvl="1"/>
            <a:endParaRPr lang="en-US" dirty="0">
              <a:latin typeface="Century Gothic" panose="020B0502020202020204" pitchFamily="34" charset="0"/>
              <a:sym typeface="Wingdings" pitchFamily="2" charset="2"/>
            </a:endParaRPr>
          </a:p>
          <a:p>
            <a:pPr lvl="1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0C4B72D-DC55-0F48-9700-112F9C2F324E}"/>
              </a:ext>
            </a:extLst>
          </p:cNvPr>
          <p:cNvSpPr/>
          <p:nvPr/>
        </p:nvSpPr>
        <p:spPr bwMode="auto">
          <a:xfrm>
            <a:off x="370116" y="2590800"/>
            <a:ext cx="8523513" cy="2094918"/>
          </a:xfrm>
          <a:prstGeom prst="round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1539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B4203CE-6C66-1442-B49A-20C0D2AA2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Century Gothic" panose="020B0502020202020204" pitchFamily="34" charset="0"/>
              </a:rPr>
              <a:t>Best-practice recommendations for student course surveys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1902CC-4A26-0346-AF24-9253EBAA61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31D21-4A4F-034C-896A-AD009F94F6BB}" type="slidenum">
              <a:rPr lang="en-US" smtClean="0"/>
              <a:t>2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E96D0AE-B33B-2244-B811-D314CB00C6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776" y="1233962"/>
            <a:ext cx="8219224" cy="377888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Questions should focus on student experience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Primary use should be formative feedback for instructors (“surveys,” not “evaluations”)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Never compare faculty members to each other or to a departmental average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Distribution of responses should be reported, with response rate for each question—not average/median/standard deviation.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</a:rPr>
              <a:t>Use </a:t>
            </a:r>
            <a:r>
              <a:rPr lang="en-US" sz="2000" b="1" dirty="0">
                <a:latin typeface="Century Gothic" panose="020B0502020202020204" pitchFamily="34" charset="0"/>
              </a:rPr>
              <a:t>only</a:t>
            </a:r>
            <a:r>
              <a:rPr lang="en-US" sz="2000" dirty="0">
                <a:latin typeface="Century Gothic" panose="020B0502020202020204" pitchFamily="34" charset="0"/>
              </a:rPr>
              <a:t> in conjunction with other evidence of teaching effectiveness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3294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A3CE4-F2FB-3B47-8F55-3635A80B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Century Gothic" panose="020B0502020202020204" pitchFamily="34" charset="0"/>
              </a:rPr>
              <a:t>What was the process for developing the new student-survey questions?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D23E9E-2EB8-3647-AA62-20A3E43DAA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17539-672D-2847-B799-9A2A8D95C74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9F170-DBE4-3646-AB92-1C3F435DA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2514" y="1103313"/>
            <a:ext cx="8218715" cy="3653744"/>
          </a:xfrm>
        </p:spPr>
        <p:txBody>
          <a:bodyPr/>
          <a:lstStyle/>
          <a:p>
            <a:r>
              <a:rPr lang="en-US" sz="2000" dirty="0">
                <a:latin typeface="Century Gothic" panose="020B0502020202020204" pitchFamily="34" charset="0"/>
              </a:rPr>
              <a:t>Concept discussions with campus leadership groups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Faculty working group (13 colleges, 16 faculty members) reviewed literature and best-practice recommendations before proposing new questions</a:t>
            </a:r>
          </a:p>
          <a:p>
            <a:r>
              <a:rPr lang="en-US" sz="2000" dirty="0">
                <a:latin typeface="Century Gothic" panose="020B0502020202020204" pitchFamily="34" charset="0"/>
                <a:sym typeface="Wingdings" pitchFamily="2" charset="2"/>
              </a:rPr>
              <a:t>Iterative narrowing and  improvement</a:t>
            </a:r>
            <a:endParaRPr lang="en-US" sz="2000" dirty="0">
              <a:latin typeface="Century Gothic" panose="020B0502020202020204" pitchFamily="34" charset="0"/>
            </a:endParaRPr>
          </a:p>
          <a:p>
            <a:r>
              <a:rPr lang="en-US" sz="2000" dirty="0">
                <a:latin typeface="Century Gothic" panose="020B0502020202020204" pitchFamily="34" charset="0"/>
              </a:rPr>
              <a:t>Focus groups with instructors and students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Small-scale pilot testing with ~450 students (1 instructor)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Larger-scale pilot testing with 28 instructors, 39 courses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2187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B17539-672D-2847-B799-9A2A8D95C74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00" y="0"/>
            <a:ext cx="677480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4634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- Title Slide">
  <a:themeElements>
    <a:clrScheme name="Default - 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 bwMode="auto">
        <a:noFill/>
        <a:ln>
          <a:noFill/>
        </a:ln>
        <a:effectLst/>
        <a:extLst>
          <a:ext uri="{FAA26D3D-D897-4be2-8F04-BA451C77F1D7}">
            <ma14:placeholderFlag xmlns:ma14="http://schemas.microsoft.com/office/mac/drawingml/2011/main" xmlns="" val="1"/>
          </a:ex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12700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38100" tIns="38100" rIns="38100" bIns="38100" numCol="1" anchor="ctr" anchorCtr="0" compatLnSpc="1">
        <a:prstTxWarp prst="textNoShape">
          <a:avLst/>
        </a:prstTxWarp>
      </a:bodyPr>
      <a:lstStyle>
        <a:defPPr>
          <a:defRPr sz="3400" b="0" i="0" dirty="0" smtClean="0">
            <a:latin typeface="Times New Roman"/>
          </a:defRPr>
        </a:defPPr>
      </a:lstStyle>
    </a:tx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IA_white_triangle" id="{FA12286C-EE8A-D44D-8830-FD90D15EEF9D}" vid="{87A378DF-C575-1642-AD1C-5763E6C956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OIA_white_triangle</Template>
  <TotalTime>312</TotalTime>
  <Pages>0</Pages>
  <Words>231</Words>
  <Characters>0</Characters>
  <Application>Microsoft Office PowerPoint</Application>
  <PresentationFormat>On-screen Show (16:9)</PresentationFormat>
  <Lines>0</Lines>
  <Paragraphs>34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Gill Sans</vt:lpstr>
      <vt:lpstr>Verdana</vt:lpstr>
      <vt:lpstr>Default - Title Slide</vt:lpstr>
      <vt:lpstr>What does research say about student-course surveys? </vt:lpstr>
      <vt:lpstr>Best-practice recommendations for student course surveys</vt:lpstr>
      <vt:lpstr>What was the process for developing the new student-survey questions?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</dc:title>
  <dc:creator>Microsoft Office User</dc:creator>
  <cp:lastModifiedBy>Burd, Gail D - (gburd)</cp:lastModifiedBy>
  <cp:revision>15</cp:revision>
  <cp:lastPrinted>2019-09-25T23:33:21Z</cp:lastPrinted>
  <dcterms:created xsi:type="dcterms:W3CDTF">2019-02-13T15:23:16Z</dcterms:created>
  <dcterms:modified xsi:type="dcterms:W3CDTF">2019-09-25T23:40:13Z</dcterms:modified>
</cp:coreProperties>
</file>